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79" r:id="rId2"/>
    <p:sldId id="257" r:id="rId3"/>
    <p:sldId id="258" r:id="rId4"/>
    <p:sldId id="280" r:id="rId5"/>
    <p:sldId id="264" r:id="rId6"/>
    <p:sldId id="281" r:id="rId7"/>
    <p:sldId id="269" r:id="rId8"/>
    <p:sldId id="270" r:id="rId9"/>
    <p:sldId id="284" r:id="rId10"/>
    <p:sldId id="282" r:id="rId11"/>
    <p:sldId id="283" r:id="rId12"/>
    <p:sldId id="285" r:id="rId13"/>
    <p:sldId id="276" r:id="rId14"/>
    <p:sldId id="277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BDD3"/>
    <a:srgbClr val="5C9ABC"/>
    <a:srgbClr val="5E6467"/>
    <a:srgbClr val="404040"/>
    <a:srgbClr val="8A9D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8" d="100"/>
          <a:sy n="68" d="100"/>
        </p:scale>
        <p:origin x="780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5" d="100"/>
        <a:sy n="5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eg>
</file>

<file path=ppt/media/image4.jpeg>
</file>

<file path=ppt/media/image5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A9EFE8-5A30-4220-BF42-9B108A58EEA7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FFE6D0-8923-4347-B1E7-8650CF6BB0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8883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FE6D0-8923-4347-B1E7-8650CF6BB0A1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FE6D0-8923-4347-B1E7-8650CF6BB0A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6190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FE6D0-8923-4347-B1E7-8650CF6BB0A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81734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FE6D0-8923-4347-B1E7-8650CF6BB0A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34623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FE6D0-8923-4347-B1E7-8650CF6BB0A1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FE6D0-8923-4347-B1E7-8650CF6BB0A1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FE6D0-8923-4347-B1E7-8650CF6BB0A1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FE6D0-8923-4347-B1E7-8650CF6BB0A1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FE6D0-8923-4347-B1E7-8650CF6BB0A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36706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FE6D0-8923-4347-B1E7-8650CF6BB0A1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FE6D0-8923-4347-B1E7-8650CF6BB0A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8102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FE6D0-8923-4347-B1E7-8650CF6BB0A1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FE6D0-8923-4347-B1E7-8650CF6BB0A1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FE6D0-8923-4347-B1E7-8650CF6BB0A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5307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6326-7372-4C50-A8AA-F1D7C044ECFA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0C0-DAA3-414A-A2F8-E26D3AC95B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5000"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6326-7372-4C50-A8AA-F1D7C044ECFA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0C0-DAA3-414A-A2F8-E26D3AC95B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5000"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6326-7372-4C50-A8AA-F1D7C044ECFA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0C0-DAA3-414A-A2F8-E26D3AC95B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5000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6326-7372-4C50-A8AA-F1D7C044ECFA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0C0-DAA3-414A-A2F8-E26D3AC95B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5000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6326-7372-4C50-A8AA-F1D7C044ECFA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0C0-DAA3-414A-A2F8-E26D3AC95B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5000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6326-7372-4C50-A8AA-F1D7C044ECFA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0C0-DAA3-414A-A2F8-E26D3AC95B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5000"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6326-7372-4C50-A8AA-F1D7C044ECFA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0C0-DAA3-414A-A2F8-E26D3AC95B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5000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6326-7372-4C50-A8AA-F1D7C044ECFA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0C0-DAA3-414A-A2F8-E26D3AC95B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5000"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6326-7372-4C50-A8AA-F1D7C044ECFA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0C0-DAA3-414A-A2F8-E26D3AC95B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5000"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6326-7372-4C50-A8AA-F1D7C044ECFA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0C0-DAA3-414A-A2F8-E26D3AC95B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5000"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6326-7372-4C50-A8AA-F1D7C044ECFA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0C0-DAA3-414A-A2F8-E26D3AC95B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5000"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1E6326-7372-4C50-A8AA-F1D7C044ECFA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7BD0C0-DAA3-414A-A2F8-E26D3AC95B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Click="0" advTm="5000">
    <p:random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75000"/>
                </a:schemeClr>
              </a:gs>
              <a:gs pos="53000">
                <a:schemeClr val="bg1"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>
            <a:off x="10693899" y="2514888"/>
            <a:ext cx="592408" cy="592408"/>
          </a:xfrm>
          <a:prstGeom prst="ellipse">
            <a:avLst/>
          </a:prstGeom>
          <a:solidFill>
            <a:srgbClr val="94BD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6692874" y="2337855"/>
            <a:ext cx="5299785" cy="76944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sz="4400" b="1" dirty="0"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OUR plan  </a:t>
            </a:r>
            <a:endParaRPr lang="zh-CN" altLang="en-US" sz="4400" b="1" dirty="0">
              <a:latin typeface="思源宋体 CN Medium" panose="02020500000000000000" pitchFamily="18" charset="-122"/>
              <a:ea typeface="思源宋体 CN Medium" panose="02020500000000000000" pitchFamily="18" charset="-122"/>
            </a:endParaRPr>
          </a:p>
        </p:txBody>
      </p:sp>
      <p:sp>
        <p:nvSpPr>
          <p:cNvPr id="17" name="Rectangle 8"/>
          <p:cNvSpPr>
            <a:spLocks noChangeArrowheads="1"/>
          </p:cNvSpPr>
          <p:nvPr/>
        </p:nvSpPr>
        <p:spPr bwMode="auto">
          <a:xfrm>
            <a:off x="6800102" y="3644537"/>
            <a:ext cx="4578895" cy="2830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14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app for </a:t>
            </a:r>
            <a:r>
              <a:rPr lang="en-US" altLang="ja-JP" sz="14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learing</a:t>
            </a:r>
            <a:r>
              <a:rPr lang="en-US" altLang="ja-JP" sz="14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education </a:t>
            </a:r>
            <a:r>
              <a:rPr lang="en-US" altLang="ja-JP" sz="14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teachnology</a:t>
            </a:r>
            <a:endParaRPr lang="ja-JP" altLang="en-US" sz="14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pic>
        <p:nvPicPr>
          <p:cNvPr id="2" name="media1 (45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314994" y="-1291045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Click="0" advTm="5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50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 animBg="1"/>
      <p:bldP spid="14" grpId="0"/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6445" y="0"/>
            <a:ext cx="754913" cy="1073888"/>
          </a:xfrm>
          <a:prstGeom prst="rect">
            <a:avLst/>
          </a:prstGeom>
          <a:solidFill>
            <a:srgbClr val="5C9A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419984" y="419984"/>
            <a:ext cx="467833" cy="467833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Bernard MT Condensed" panose="02050806060905020404" pitchFamily="18" charset="0"/>
              </a:rPr>
              <a:t>3</a:t>
            </a:r>
            <a:endParaRPr lang="zh-CN" altLang="en-US" b="1" dirty="0">
              <a:solidFill>
                <a:schemeClr val="bg1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6545833" y="4001094"/>
            <a:ext cx="443885" cy="443885"/>
          </a:xfrm>
          <a:prstGeom prst="ellipse">
            <a:avLst/>
          </a:prstGeom>
          <a:solidFill>
            <a:srgbClr val="94BD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 rot="16200000">
            <a:off x="2571582" y="1046158"/>
            <a:ext cx="553998" cy="392152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2400" spc="3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Institution</a:t>
            </a:r>
            <a:endParaRPr lang="en-US" altLang="zh-CN" sz="2400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左大括号 4">
            <a:extLst>
              <a:ext uri="{FF2B5EF4-FFF2-40B4-BE49-F238E27FC236}">
                <a16:creationId xmlns:a16="http://schemas.microsoft.com/office/drawing/2014/main" id="{BCF528DF-DC23-41F6-B462-2F7115D13817}"/>
              </a:ext>
            </a:extLst>
          </p:cNvPr>
          <p:cNvSpPr/>
          <p:nvPr/>
        </p:nvSpPr>
        <p:spPr>
          <a:xfrm>
            <a:off x="2920181" y="1073888"/>
            <a:ext cx="619432" cy="386606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14B3625-0A09-4A1A-BE29-DE274A7CEBC2}"/>
              </a:ext>
            </a:extLst>
          </p:cNvPr>
          <p:cNvSpPr/>
          <p:nvPr/>
        </p:nvSpPr>
        <p:spPr>
          <a:xfrm>
            <a:off x="3647039" y="956590"/>
            <a:ext cx="12442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7BD81CE-0419-4808-B1C5-F45998A72743}"/>
              </a:ext>
            </a:extLst>
          </p:cNvPr>
          <p:cNvSpPr/>
          <p:nvPr/>
        </p:nvSpPr>
        <p:spPr>
          <a:xfrm>
            <a:off x="3755959" y="4692896"/>
            <a:ext cx="16450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Latest news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左大括号 5">
            <a:extLst>
              <a:ext uri="{FF2B5EF4-FFF2-40B4-BE49-F238E27FC236}">
                <a16:creationId xmlns:a16="http://schemas.microsoft.com/office/drawing/2014/main" id="{473B2A86-5976-48FB-A90E-7C5CB0B4EB3C}"/>
              </a:ext>
            </a:extLst>
          </p:cNvPr>
          <p:cNvSpPr/>
          <p:nvPr/>
        </p:nvSpPr>
        <p:spPr>
          <a:xfrm>
            <a:off x="5042722" y="4223036"/>
            <a:ext cx="529256" cy="138997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0CC6224-673D-42FA-BB52-BC7D221A2E6D}"/>
              </a:ext>
            </a:extLst>
          </p:cNvPr>
          <p:cNvSpPr txBox="1"/>
          <p:nvPr/>
        </p:nvSpPr>
        <p:spPr>
          <a:xfrm>
            <a:off x="5897882" y="4102296"/>
            <a:ext cx="14442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Teachers 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AA04921-33BE-4603-A144-9A65CB5BEFD4}"/>
              </a:ext>
            </a:extLst>
          </p:cNvPr>
          <p:cNvSpPr txBox="1"/>
          <p:nvPr/>
        </p:nvSpPr>
        <p:spPr>
          <a:xfrm>
            <a:off x="5854702" y="5266099"/>
            <a:ext cx="14442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project 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629134"/>
      </p:ext>
    </p:extLst>
  </p:cSld>
  <p:clrMapOvr>
    <a:masterClrMapping/>
  </p:clrMapOvr>
  <p:transition spd="slow" advClick="0" advTm="5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6445" y="0"/>
            <a:ext cx="754913" cy="1073888"/>
          </a:xfrm>
          <a:prstGeom prst="rect">
            <a:avLst/>
          </a:prstGeom>
          <a:solidFill>
            <a:srgbClr val="5C9A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419984" y="419984"/>
            <a:ext cx="467833" cy="467833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zh-CN" alt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6995999" y="4773786"/>
            <a:ext cx="443885" cy="443885"/>
          </a:xfrm>
          <a:prstGeom prst="ellipse">
            <a:avLst/>
          </a:prstGeom>
          <a:solidFill>
            <a:srgbClr val="94BD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 rot="16200000">
            <a:off x="3311382" y="1692208"/>
            <a:ext cx="553998" cy="392152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homepage</a:t>
            </a:r>
          </a:p>
        </p:txBody>
      </p:sp>
      <p:sp>
        <p:nvSpPr>
          <p:cNvPr id="5" name="左大括号 4">
            <a:extLst>
              <a:ext uri="{FF2B5EF4-FFF2-40B4-BE49-F238E27FC236}">
                <a16:creationId xmlns:a16="http://schemas.microsoft.com/office/drawing/2014/main" id="{BCF528DF-DC23-41F6-B462-2F7115D13817}"/>
              </a:ext>
            </a:extLst>
          </p:cNvPr>
          <p:cNvSpPr/>
          <p:nvPr/>
        </p:nvSpPr>
        <p:spPr>
          <a:xfrm>
            <a:off x="3370347" y="1846580"/>
            <a:ext cx="619432" cy="386606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14B3625-0A09-4A1A-BE29-DE274A7CEBC2}"/>
              </a:ext>
            </a:extLst>
          </p:cNvPr>
          <p:cNvSpPr/>
          <p:nvPr/>
        </p:nvSpPr>
        <p:spPr>
          <a:xfrm>
            <a:off x="4097205" y="1729282"/>
            <a:ext cx="19287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 thesaurus 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57FB37A-6E63-492D-888B-63EFF282073E}"/>
              </a:ext>
            </a:extLst>
          </p:cNvPr>
          <p:cNvSpPr/>
          <p:nvPr/>
        </p:nvSpPr>
        <p:spPr>
          <a:xfrm>
            <a:off x="3989779" y="2951833"/>
            <a:ext cx="14638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Collection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DF015DB-069F-4CE1-885C-1D02DED791F3}"/>
              </a:ext>
            </a:extLst>
          </p:cNvPr>
          <p:cNvSpPr/>
          <p:nvPr/>
        </p:nvSpPr>
        <p:spPr>
          <a:xfrm>
            <a:off x="3989779" y="4057086"/>
            <a:ext cx="10550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Setting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3864EE9-345C-4414-AA33-3422DD110BA8}"/>
              </a:ext>
            </a:extLst>
          </p:cNvPr>
          <p:cNvSpPr/>
          <p:nvPr/>
        </p:nvSpPr>
        <p:spPr>
          <a:xfrm>
            <a:off x="3989779" y="5506048"/>
            <a:ext cx="24897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 and feedback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左大括号 14">
            <a:extLst>
              <a:ext uri="{FF2B5EF4-FFF2-40B4-BE49-F238E27FC236}">
                <a16:creationId xmlns:a16="http://schemas.microsoft.com/office/drawing/2014/main" id="{2E82D4D4-6B62-4070-98CF-08F52C459AD8}"/>
              </a:ext>
            </a:extLst>
          </p:cNvPr>
          <p:cNvSpPr/>
          <p:nvPr/>
        </p:nvSpPr>
        <p:spPr>
          <a:xfrm>
            <a:off x="4933371" y="3559747"/>
            <a:ext cx="357662" cy="135663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左大括号 16">
            <a:extLst>
              <a:ext uri="{FF2B5EF4-FFF2-40B4-BE49-F238E27FC236}">
                <a16:creationId xmlns:a16="http://schemas.microsoft.com/office/drawing/2014/main" id="{A3554B49-82D7-403B-BC61-095CBB74BBA2}"/>
              </a:ext>
            </a:extLst>
          </p:cNvPr>
          <p:cNvSpPr/>
          <p:nvPr/>
        </p:nvSpPr>
        <p:spPr>
          <a:xfrm>
            <a:off x="5917169" y="1232504"/>
            <a:ext cx="357662" cy="135663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B83E67E-5A6B-436A-A1C0-D7C2F0A50507}"/>
              </a:ext>
            </a:extLst>
          </p:cNvPr>
          <p:cNvSpPr txBox="1"/>
          <p:nvPr/>
        </p:nvSpPr>
        <p:spPr>
          <a:xfrm>
            <a:off x="6288351" y="1060284"/>
            <a:ext cx="124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lists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90F69D4-293D-46CB-AA77-90E73E9C9860}"/>
              </a:ext>
            </a:extLst>
          </p:cNvPr>
          <p:cNvSpPr txBox="1"/>
          <p:nvPr/>
        </p:nvSpPr>
        <p:spPr>
          <a:xfrm>
            <a:off x="6243105" y="2264413"/>
            <a:ext cx="23935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Knowledge map 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3DA8667-335D-461C-9DA1-B7D42E986DAA}"/>
              </a:ext>
            </a:extLst>
          </p:cNvPr>
          <p:cNvSpPr txBox="1"/>
          <p:nvPr/>
        </p:nvSpPr>
        <p:spPr>
          <a:xfrm>
            <a:off x="5407556" y="3375736"/>
            <a:ext cx="20820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name </a:t>
            </a:r>
          </a:p>
          <a:p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67E0A2E-EE82-4B0D-BD8F-C4CF9FE07950}"/>
              </a:ext>
            </a:extLst>
          </p:cNvPr>
          <p:cNvSpPr txBox="1"/>
          <p:nvPr/>
        </p:nvSpPr>
        <p:spPr>
          <a:xfrm>
            <a:off x="5448223" y="3930207"/>
            <a:ext cx="20820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school</a:t>
            </a:r>
          </a:p>
          <a:p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85FDAAB-C36D-404A-96A0-6685A909F48F}"/>
              </a:ext>
            </a:extLst>
          </p:cNvPr>
          <p:cNvSpPr txBox="1"/>
          <p:nvPr/>
        </p:nvSpPr>
        <p:spPr>
          <a:xfrm>
            <a:off x="5448223" y="4672562"/>
            <a:ext cx="20820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….</a:t>
            </a:r>
          </a:p>
          <a:p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63162"/>
      </p:ext>
    </p:extLst>
  </p:cSld>
  <p:clrMapOvr>
    <a:masterClrMapping/>
  </p:clrMapOvr>
  <p:transition spd="slow" advClick="0" advTm="5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3970" y="-13335"/>
            <a:ext cx="1635760" cy="6884035"/>
          </a:xfrm>
          <a:prstGeom prst="rect">
            <a:avLst/>
          </a:prstGeom>
          <a:solidFill>
            <a:srgbClr val="94BD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267756" y="1568130"/>
            <a:ext cx="5586944" cy="3721103"/>
            <a:chOff x="267756" y="457197"/>
            <a:chExt cx="5586944" cy="3721103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2186" b="22377"/>
            <a:stretch>
              <a:fillRect/>
            </a:stretch>
          </p:blipFill>
          <p:spPr>
            <a:xfrm>
              <a:off x="267756" y="457833"/>
              <a:ext cx="5586944" cy="3720467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267756" y="457197"/>
              <a:ext cx="5586944" cy="3721103"/>
            </a:xfrm>
            <a:prstGeom prst="rect">
              <a:avLst/>
            </a:prstGeom>
            <a:gradFill>
              <a:gsLst>
                <a:gs pos="0">
                  <a:schemeClr val="bg1">
                    <a:alpha val="75000"/>
                  </a:schemeClr>
                </a:gs>
                <a:gs pos="53000">
                  <a:schemeClr val="bg1">
                    <a:alpha val="2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073888" y="2483485"/>
            <a:ext cx="4145226" cy="628650"/>
            <a:chOff x="1449491" y="2432685"/>
            <a:chExt cx="3974679" cy="628650"/>
          </a:xfrm>
        </p:grpSpPr>
        <p:grpSp>
          <p:nvGrpSpPr>
            <p:cNvPr id="6" name="组合 5"/>
            <p:cNvGrpSpPr/>
            <p:nvPr/>
          </p:nvGrpSpPr>
          <p:grpSpPr>
            <a:xfrm>
              <a:off x="1449491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9" name="椭圆 8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82724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404040"/>
                    </a:solidFill>
                    <a:latin typeface="方正仿宋简体" panose="02010601030101010101" pitchFamily="2" charset="-122"/>
                    <a:ea typeface="方正仿宋简体" panose="02010601030101010101" pitchFamily="2" charset="-122"/>
                  </a:rPr>
                  <a:t>p</a:t>
                </a:r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18697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16" name="椭圆 15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82597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787903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19" name="椭圆 18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82597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404040"/>
                    </a:solidFill>
                    <a:latin typeface="方正仿宋简体" panose="02010601030101010101" pitchFamily="2" charset="-122"/>
                    <a:ea typeface="方正仿宋简体" panose="02010601030101010101" pitchFamily="2" charset="-122"/>
                  </a:rPr>
                  <a:t>l</a:t>
                </a:r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  <p:sp>
          <p:nvSpPr>
            <p:cNvPr id="22" name="椭圆 21"/>
            <p:cNvSpPr/>
            <p:nvPr/>
          </p:nvSpPr>
          <p:spPr>
            <a:xfrm>
              <a:off x="3457109" y="2432685"/>
              <a:ext cx="628650" cy="62865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404040"/>
                </a:solidFill>
                <a:latin typeface="方正仿宋简体" panose="02010601030101010101" pitchFamily="2" charset="-122"/>
                <a:ea typeface="方正仿宋简体" panose="02010601030101010101" pitchFamily="2" charset="-122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4126315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25" name="椭圆 24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>
                <a:off x="82724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404040"/>
                    </a:solidFill>
                    <a:latin typeface="方正仿宋简体" panose="02010601030101010101" pitchFamily="2" charset="-122"/>
                    <a:ea typeface="方正仿宋简体" panose="02010601030101010101" pitchFamily="2" charset="-122"/>
                  </a:rPr>
                  <a:t>a</a:t>
                </a:r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4795520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28" name="椭圆 27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82724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404040"/>
                    </a:solidFill>
                    <a:latin typeface="方正仿宋简体" panose="02010601030101010101" pitchFamily="2" charset="-122"/>
                    <a:ea typeface="方正仿宋简体" panose="02010601030101010101" pitchFamily="2" charset="-122"/>
                  </a:rPr>
                  <a:t>n</a:t>
                </a:r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</p:grpSp>
      <p:sp>
        <p:nvSpPr>
          <p:cNvPr id="31" name="文本框 30"/>
          <p:cNvSpPr txBox="1"/>
          <p:nvPr/>
        </p:nvSpPr>
        <p:spPr>
          <a:xfrm>
            <a:off x="7163266" y="1905000"/>
            <a:ext cx="4218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5400" b="1" dirty="0">
                <a:solidFill>
                  <a:srgbClr val="404040"/>
                </a:solidFill>
                <a:latin typeface="方正仿宋简体" panose="02010601030101010101" pitchFamily="2" charset="-122"/>
                <a:ea typeface="方正仿宋简体" panose="02010601030101010101" pitchFamily="2" charset="-122"/>
              </a:rPr>
              <a:t>PART 04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A817C23-EBE2-4BFD-B7F3-6CBD8BE5B7A7}"/>
              </a:ext>
            </a:extLst>
          </p:cNvPr>
          <p:cNvSpPr txBox="1"/>
          <p:nvPr/>
        </p:nvSpPr>
        <p:spPr>
          <a:xfrm>
            <a:off x="6668086" y="3615397"/>
            <a:ext cx="4543865" cy="2489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84007050"/>
      </p:ext>
    </p:extLst>
  </p:cSld>
  <p:clrMapOvr>
    <a:masterClrMapping/>
  </p:clrMapOvr>
  <p:transition spd="slow" advClick="0" advTm="5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6445" y="0"/>
            <a:ext cx="754913" cy="1073888"/>
          </a:xfrm>
          <a:prstGeom prst="rect">
            <a:avLst/>
          </a:prstGeom>
          <a:solidFill>
            <a:srgbClr val="5C9A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419984" y="419984"/>
            <a:ext cx="467833" cy="467833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Bernard MT Condensed" panose="02050806060905020404" pitchFamily="18" charset="0"/>
              </a:rPr>
              <a:t>4</a:t>
            </a:r>
            <a:endParaRPr lang="zh-CN" altLang="en-US" b="1" dirty="0">
              <a:solidFill>
                <a:schemeClr val="bg1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31356" y="489950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5C9ABC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第四章节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4108660" y="5344251"/>
            <a:ext cx="3974679" cy="628650"/>
            <a:chOff x="1449491" y="2432685"/>
            <a:chExt cx="3974679" cy="628650"/>
          </a:xfrm>
        </p:grpSpPr>
        <p:grpSp>
          <p:nvGrpSpPr>
            <p:cNvPr id="42" name="组合 41"/>
            <p:cNvGrpSpPr/>
            <p:nvPr/>
          </p:nvGrpSpPr>
          <p:grpSpPr>
            <a:xfrm>
              <a:off x="1449491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58" name="椭圆 57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59" name="文本框 58"/>
              <p:cNvSpPr txBox="1"/>
              <p:nvPr/>
            </p:nvSpPr>
            <p:spPr>
              <a:xfrm>
                <a:off x="82724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404040"/>
                    </a:solidFill>
                    <a:latin typeface="方正仿宋简体" panose="02010601030101010101" pitchFamily="2" charset="-122"/>
                    <a:ea typeface="方正仿宋简体" panose="02010601030101010101" pitchFamily="2" charset="-122"/>
                  </a:rPr>
                  <a:t>T</a:t>
                </a:r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2118697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56" name="椭圆 55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57" name="文本框 56"/>
              <p:cNvSpPr txBox="1"/>
              <p:nvPr/>
            </p:nvSpPr>
            <p:spPr>
              <a:xfrm>
                <a:off x="82597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404040"/>
                    </a:solidFill>
                    <a:latin typeface="方正仿宋简体" panose="02010601030101010101" pitchFamily="2" charset="-122"/>
                    <a:ea typeface="方正仿宋简体" panose="02010601030101010101" pitchFamily="2" charset="-122"/>
                  </a:rPr>
                  <a:t>R</a:t>
                </a:r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2787903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54" name="椭圆 53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55" name="文本框 54"/>
              <p:cNvSpPr txBox="1"/>
              <p:nvPr/>
            </p:nvSpPr>
            <p:spPr>
              <a:xfrm>
                <a:off x="82597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404040"/>
                    </a:solidFill>
                    <a:latin typeface="方正仿宋简体" panose="02010601030101010101" pitchFamily="2" charset="-122"/>
                    <a:ea typeface="方正仿宋简体" panose="02010601030101010101" pitchFamily="2" charset="-122"/>
                  </a:rPr>
                  <a:t>A</a:t>
                </a:r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3457109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52" name="椭圆 51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53" name="文本框 52"/>
              <p:cNvSpPr txBox="1"/>
              <p:nvPr/>
            </p:nvSpPr>
            <p:spPr>
              <a:xfrm>
                <a:off x="82597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404040"/>
                    </a:solidFill>
                    <a:latin typeface="方正仿宋简体" panose="02010601030101010101" pitchFamily="2" charset="-122"/>
                    <a:ea typeface="方正仿宋简体" panose="02010601030101010101" pitchFamily="2" charset="-122"/>
                  </a:rPr>
                  <a:t>V</a:t>
                </a:r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4126315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50" name="椭圆 49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82724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404040"/>
                    </a:solidFill>
                    <a:latin typeface="方正仿宋简体" panose="02010601030101010101" pitchFamily="2" charset="-122"/>
                    <a:ea typeface="方正仿宋简体" panose="02010601030101010101" pitchFamily="2" charset="-122"/>
                  </a:rPr>
                  <a:t>E</a:t>
                </a:r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4795520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48" name="椭圆 47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49" name="文本框 48"/>
              <p:cNvSpPr txBox="1"/>
              <p:nvPr/>
            </p:nvSpPr>
            <p:spPr>
              <a:xfrm>
                <a:off x="82724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404040"/>
                    </a:solidFill>
                    <a:latin typeface="方正仿宋简体" panose="02010601030101010101" pitchFamily="2" charset="-122"/>
                    <a:ea typeface="方正仿宋简体" panose="02010601030101010101" pitchFamily="2" charset="-122"/>
                  </a:rPr>
                  <a:t>L</a:t>
                </a:r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</p:grpSp>
    </p:spTree>
  </p:cSld>
  <p:clrMapOvr>
    <a:masterClrMapping/>
  </p:clrMapOvr>
  <p:transition spd="slow" advClick="0" advTm="5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75000"/>
                </a:schemeClr>
              </a:gs>
              <a:gs pos="53000">
                <a:schemeClr val="bg1"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椭圆 2"/>
          <p:cNvSpPr/>
          <p:nvPr/>
        </p:nvSpPr>
        <p:spPr>
          <a:xfrm>
            <a:off x="10693899" y="2514888"/>
            <a:ext cx="592408" cy="592408"/>
          </a:xfrm>
          <a:prstGeom prst="ellipse">
            <a:avLst/>
          </a:prstGeom>
          <a:solidFill>
            <a:srgbClr val="94BD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Click="0" advTm="5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96" b="593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0" y="66852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53000">
                <a:schemeClr val="bg1">
                  <a:alpha val="5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2053812" y="2241951"/>
            <a:ext cx="616688" cy="1272828"/>
            <a:chOff x="2147777" y="2030819"/>
            <a:chExt cx="616688" cy="1272828"/>
          </a:xfrm>
        </p:grpSpPr>
        <p:sp>
          <p:nvSpPr>
            <p:cNvPr id="25" name="椭圆 24"/>
            <p:cNvSpPr/>
            <p:nvPr/>
          </p:nvSpPr>
          <p:spPr>
            <a:xfrm>
              <a:off x="2147777" y="2030819"/>
              <a:ext cx="616688" cy="616688"/>
            </a:xfrm>
            <a:prstGeom prst="ellipse">
              <a:avLst/>
            </a:prstGeom>
            <a:noFill/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ernard MT Condensed" panose="02050806060905020404" pitchFamily="18" charset="0"/>
                </a:rPr>
                <a:t>1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Bernard MT Condensed" panose="02050806060905020404" pitchFamily="18" charset="0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2363755" y="2780427"/>
              <a:ext cx="1847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145508" y="2241951"/>
            <a:ext cx="1384546" cy="1211273"/>
            <a:chOff x="1763850" y="2030819"/>
            <a:chExt cx="1384546" cy="1211273"/>
          </a:xfrm>
        </p:grpSpPr>
        <p:sp>
          <p:nvSpPr>
            <p:cNvPr id="29" name="椭圆 28"/>
            <p:cNvSpPr/>
            <p:nvPr/>
          </p:nvSpPr>
          <p:spPr>
            <a:xfrm>
              <a:off x="2147777" y="2030819"/>
              <a:ext cx="616688" cy="616688"/>
            </a:xfrm>
            <a:prstGeom prst="ellipse">
              <a:avLst/>
            </a:prstGeom>
            <a:noFill/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ernard MT Condensed" panose="02050806060905020404" pitchFamily="18" charset="0"/>
                </a:rPr>
                <a:t>2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Bernard MT Condensed" panose="02050806060905020404" pitchFamily="18" charset="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763850" y="2780427"/>
              <a:ext cx="13845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华文彩云" panose="02010800040101010101" pitchFamily="2" charset="-122"/>
                  <a:cs typeface="Times New Roman" panose="02020603050405020304" pitchFamily="18" charset="0"/>
                </a:rPr>
                <a:t>Our plan</a:t>
              </a:r>
              <a:endPara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华文彩云" panose="02010800040101010101" pitchFamily="2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7005060" y="2241951"/>
            <a:ext cx="616688" cy="1272828"/>
            <a:chOff x="2147777" y="2030819"/>
            <a:chExt cx="616688" cy="1272828"/>
          </a:xfrm>
        </p:grpSpPr>
        <p:sp>
          <p:nvSpPr>
            <p:cNvPr id="33" name="椭圆 32"/>
            <p:cNvSpPr/>
            <p:nvPr/>
          </p:nvSpPr>
          <p:spPr>
            <a:xfrm>
              <a:off x="2147777" y="2030819"/>
              <a:ext cx="616688" cy="616688"/>
            </a:xfrm>
            <a:prstGeom prst="ellipse">
              <a:avLst/>
            </a:prstGeom>
            <a:noFill/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ernard MT Condensed" panose="02050806060905020404" pitchFamily="18" charset="0"/>
                </a:rPr>
                <a:t>3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Bernard MT Condensed" panose="02050806060905020404" pitchFamily="18" charset="0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2363752" y="2780427"/>
              <a:ext cx="1847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8988268" y="2241951"/>
            <a:ext cx="2329484" cy="1239244"/>
            <a:chOff x="1655363" y="2030819"/>
            <a:chExt cx="2329484" cy="1239244"/>
          </a:xfrm>
        </p:grpSpPr>
        <p:sp>
          <p:nvSpPr>
            <p:cNvPr id="37" name="椭圆 36"/>
            <p:cNvSpPr/>
            <p:nvPr/>
          </p:nvSpPr>
          <p:spPr>
            <a:xfrm>
              <a:off x="2147777" y="2030819"/>
              <a:ext cx="616688" cy="616688"/>
            </a:xfrm>
            <a:prstGeom prst="ellipse">
              <a:avLst/>
            </a:prstGeom>
            <a:noFill/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ernard MT Condensed" panose="02050806060905020404" pitchFamily="18" charset="0"/>
                </a:rPr>
                <a:t>4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Bernard MT Condensed" panose="02050806060905020404" pitchFamily="18" charset="0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655363" y="2808398"/>
              <a:ext cx="23294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思源宋体 CN Medium" panose="02020500000000000000" pitchFamily="18" charset="-122"/>
                  <a:cs typeface="Times New Roman" panose="02020603050405020304" pitchFamily="18" charset="0"/>
                </a:rPr>
                <a:t>Learning</a:t>
              </a:r>
              <a:r>
                <a:rPr lang="zh-CN" altLang="en-US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思源宋体 CN Medium" panose="02020500000000000000" pitchFamily="18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思源宋体 CN Medium" panose="02020500000000000000" pitchFamily="18" charset="-122"/>
                  <a:cs typeface="Times New Roman" panose="02020603050405020304" pitchFamily="18" charset="0"/>
                </a:rPr>
                <a:t>theory</a:t>
              </a:r>
              <a:endPara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宋体 CN Medium" panose="02020500000000000000" pitchFamily="18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5384908" y="579661"/>
            <a:ext cx="14221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目录</a:t>
            </a:r>
            <a:endParaRPr lang="en-US" altLang="zh-CN" sz="4800" b="1" dirty="0">
              <a:solidFill>
                <a:schemeClr val="tx1">
                  <a:lumMod val="75000"/>
                  <a:lumOff val="25000"/>
                </a:schemeClr>
              </a:solidFill>
              <a:latin typeface="思源宋体 CN Medium" panose="02020500000000000000" pitchFamily="18" charset="-122"/>
              <a:ea typeface="思源宋体 CN Medium" panose="02020500000000000000" pitchFamily="18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5035454" y="1338335"/>
            <a:ext cx="2121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pc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CONTENTS</a:t>
            </a:r>
            <a:endParaRPr lang="zh-CN" altLang="en-US" spc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07F2642-AB4A-42B3-B996-70F62D61DF29}"/>
              </a:ext>
            </a:extLst>
          </p:cNvPr>
          <p:cNvSpPr/>
          <p:nvPr/>
        </p:nvSpPr>
        <p:spPr>
          <a:xfrm>
            <a:off x="874248" y="3034187"/>
            <a:ext cx="27839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Problem generation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B4ABA68-C271-4FA5-8C8B-90585E53ED30}"/>
              </a:ext>
            </a:extLst>
          </p:cNvPr>
          <p:cNvSpPr/>
          <p:nvPr/>
        </p:nvSpPr>
        <p:spPr>
          <a:xfrm>
            <a:off x="6377891" y="3034187"/>
            <a:ext cx="23807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Specific function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Click="0" advTm="5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3970" y="-13335"/>
            <a:ext cx="1635760" cy="6884035"/>
          </a:xfrm>
          <a:prstGeom prst="rect">
            <a:avLst/>
          </a:prstGeom>
          <a:solidFill>
            <a:srgbClr val="94BD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267756" y="1568130"/>
            <a:ext cx="5586944" cy="3721103"/>
            <a:chOff x="267756" y="457197"/>
            <a:chExt cx="5586944" cy="3721103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2186" b="22377"/>
            <a:stretch>
              <a:fillRect/>
            </a:stretch>
          </p:blipFill>
          <p:spPr>
            <a:xfrm>
              <a:off x="267756" y="457833"/>
              <a:ext cx="5586944" cy="3720467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267756" y="457197"/>
              <a:ext cx="5586944" cy="3721103"/>
            </a:xfrm>
            <a:prstGeom prst="rect">
              <a:avLst/>
            </a:prstGeom>
            <a:gradFill>
              <a:gsLst>
                <a:gs pos="0">
                  <a:schemeClr val="bg1">
                    <a:alpha val="75000"/>
                  </a:schemeClr>
                </a:gs>
                <a:gs pos="53000">
                  <a:schemeClr val="bg1">
                    <a:alpha val="2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073888" y="2483485"/>
            <a:ext cx="4145226" cy="628650"/>
            <a:chOff x="1449491" y="2432685"/>
            <a:chExt cx="3974679" cy="628650"/>
          </a:xfrm>
        </p:grpSpPr>
        <p:grpSp>
          <p:nvGrpSpPr>
            <p:cNvPr id="6" name="组合 5"/>
            <p:cNvGrpSpPr/>
            <p:nvPr/>
          </p:nvGrpSpPr>
          <p:grpSpPr>
            <a:xfrm>
              <a:off x="1449491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9" name="椭圆 8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82724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404040"/>
                    </a:solidFill>
                    <a:latin typeface="方正仿宋简体" panose="02010601030101010101" pitchFamily="2" charset="-122"/>
                    <a:ea typeface="方正仿宋简体" panose="02010601030101010101" pitchFamily="2" charset="-122"/>
                  </a:rPr>
                  <a:t>p</a:t>
                </a:r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18697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16" name="椭圆 15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82597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787903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19" name="椭圆 18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82597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404040"/>
                    </a:solidFill>
                    <a:latin typeface="方正仿宋简体" panose="02010601030101010101" pitchFamily="2" charset="-122"/>
                    <a:ea typeface="方正仿宋简体" panose="02010601030101010101" pitchFamily="2" charset="-122"/>
                  </a:rPr>
                  <a:t>l</a:t>
                </a:r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  <p:sp>
          <p:nvSpPr>
            <p:cNvPr id="22" name="椭圆 21"/>
            <p:cNvSpPr/>
            <p:nvPr/>
          </p:nvSpPr>
          <p:spPr>
            <a:xfrm>
              <a:off x="3457109" y="2432685"/>
              <a:ext cx="628650" cy="62865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404040"/>
                </a:solidFill>
                <a:latin typeface="方正仿宋简体" panose="02010601030101010101" pitchFamily="2" charset="-122"/>
                <a:ea typeface="方正仿宋简体" panose="02010601030101010101" pitchFamily="2" charset="-122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4126315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25" name="椭圆 24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>
                <a:off x="82724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404040"/>
                    </a:solidFill>
                    <a:latin typeface="方正仿宋简体" panose="02010601030101010101" pitchFamily="2" charset="-122"/>
                    <a:ea typeface="方正仿宋简体" panose="02010601030101010101" pitchFamily="2" charset="-122"/>
                  </a:rPr>
                  <a:t>a</a:t>
                </a:r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4795520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28" name="椭圆 27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82724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404040"/>
                    </a:solidFill>
                    <a:latin typeface="方正仿宋简体" panose="02010601030101010101" pitchFamily="2" charset="-122"/>
                    <a:ea typeface="方正仿宋简体" panose="02010601030101010101" pitchFamily="2" charset="-122"/>
                  </a:rPr>
                  <a:t>n</a:t>
                </a:r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</p:grpSp>
      <p:sp>
        <p:nvSpPr>
          <p:cNvPr id="31" name="文本框 30"/>
          <p:cNvSpPr txBox="1"/>
          <p:nvPr/>
        </p:nvSpPr>
        <p:spPr>
          <a:xfrm>
            <a:off x="7205469" y="1905000"/>
            <a:ext cx="4218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5400" b="1" dirty="0">
                <a:solidFill>
                  <a:srgbClr val="404040"/>
                </a:solidFill>
                <a:latin typeface="方正仿宋简体" panose="02010601030101010101" pitchFamily="2" charset="-122"/>
                <a:ea typeface="方正仿宋简体" panose="02010601030101010101" pitchFamily="2" charset="-122"/>
              </a:rPr>
              <a:t>PART 01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6290202" y="3826471"/>
            <a:ext cx="5586944" cy="1996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404040"/>
                </a:solidFill>
                <a:latin typeface="方正仿宋简体" panose="02010601030101010101" pitchFamily="2" charset="-122"/>
                <a:ea typeface="方正仿宋简体" panose="02010601030101010101" pitchFamily="2" charset="-122"/>
              </a:rPr>
              <a:t>When we talk we find that we have a same question</a:t>
            </a: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404040"/>
                </a:solidFill>
                <a:latin typeface="方正仿宋简体" panose="02010601030101010101" pitchFamily="2" charset="-122"/>
                <a:ea typeface="方正仿宋简体" panose="02010601030101010101" pitchFamily="2" charset="-122"/>
              </a:rPr>
              <a:t>When I first meet a new words and </a:t>
            </a:r>
            <a:r>
              <a:rPr lang="en-US" altLang="zh-CN" sz="1400" dirty="0" err="1">
                <a:solidFill>
                  <a:srgbClr val="404040"/>
                </a:solidFill>
                <a:latin typeface="方正仿宋简体" panose="02010601030101010101" pitchFamily="2" charset="-122"/>
                <a:ea typeface="方正仿宋简体" panose="02010601030101010101" pitchFamily="2" charset="-122"/>
              </a:rPr>
              <a:t>expressions,I</a:t>
            </a:r>
            <a:r>
              <a:rPr lang="en-US" altLang="zh-CN" sz="1400" dirty="0">
                <a:solidFill>
                  <a:srgbClr val="404040"/>
                </a:solidFill>
                <a:latin typeface="方正仿宋简体" panose="02010601030101010101" pitchFamily="2" charset="-122"/>
                <a:ea typeface="方正仿宋简体" panose="02010601030101010101" pitchFamily="2" charset="-122"/>
              </a:rPr>
              <a:t> don’t now what it </a:t>
            </a:r>
            <a:r>
              <a:rPr lang="en-US" altLang="zh-CN" sz="1400" dirty="0" err="1">
                <a:solidFill>
                  <a:srgbClr val="404040"/>
                </a:solidFill>
                <a:latin typeface="方正仿宋简体" panose="02010601030101010101" pitchFamily="2" charset="-122"/>
                <a:ea typeface="方正仿宋简体" panose="02010601030101010101" pitchFamily="2" charset="-122"/>
              </a:rPr>
              <a:t>mean.But</a:t>
            </a:r>
            <a:r>
              <a:rPr lang="en-US" altLang="zh-CN" sz="1400" dirty="0">
                <a:solidFill>
                  <a:srgbClr val="404040"/>
                </a:solidFill>
                <a:latin typeface="方正仿宋简体" panose="02010601030101010101" pitchFamily="2" charset="-122"/>
                <a:ea typeface="方正仿宋简体" panose="02010601030101010101" pitchFamily="2" charset="-122"/>
              </a:rPr>
              <a:t> the thesis I will look up for it </a:t>
            </a:r>
            <a:r>
              <a:rPr lang="en-US" altLang="zh-CN" sz="1400" dirty="0" err="1">
                <a:solidFill>
                  <a:srgbClr val="404040"/>
                </a:solidFill>
                <a:latin typeface="方正仿宋简体" panose="02010601030101010101" pitchFamily="2" charset="-122"/>
                <a:ea typeface="方正仿宋简体" panose="02010601030101010101" pitchFamily="2" charset="-122"/>
              </a:rPr>
              <a:t>longtime.Another</a:t>
            </a:r>
            <a:r>
              <a:rPr lang="en-US" altLang="zh-CN" sz="1400" dirty="0">
                <a:solidFill>
                  <a:srgbClr val="404040"/>
                </a:solidFill>
                <a:latin typeface="方正仿宋简体" panose="02010601030101010101" pitchFamily="2" charset="-122"/>
                <a:ea typeface="方正仿宋简体" panose="02010601030101010101" pitchFamily="2" charset="-122"/>
              </a:rPr>
              <a:t> question ,when we meet a words in English of our own </a:t>
            </a:r>
            <a:r>
              <a:rPr lang="en-US" altLang="zh-CN" sz="1400" dirty="0" err="1">
                <a:solidFill>
                  <a:srgbClr val="404040"/>
                </a:solidFill>
                <a:latin typeface="方正仿宋简体" panose="02010601030101010101" pitchFamily="2" charset="-122"/>
                <a:ea typeface="方正仿宋简体" panose="02010601030101010101" pitchFamily="2" charset="-122"/>
              </a:rPr>
              <a:t>field,The</a:t>
            </a:r>
            <a:r>
              <a:rPr lang="en-US" altLang="zh-CN" sz="1400" dirty="0">
                <a:solidFill>
                  <a:srgbClr val="404040"/>
                </a:solidFill>
                <a:latin typeface="方正仿宋简体" panose="02010601030101010101" pitchFamily="2" charset="-122"/>
                <a:ea typeface="方正仿宋简体" panose="02010601030101010101" pitchFamily="2" charset="-122"/>
              </a:rPr>
              <a:t> dictionary will not give the correct </a:t>
            </a:r>
            <a:r>
              <a:rPr lang="en-US" altLang="zh-CN" sz="1400" dirty="0" err="1">
                <a:solidFill>
                  <a:srgbClr val="404040"/>
                </a:solidFill>
                <a:latin typeface="方正仿宋简体" panose="02010601030101010101" pitchFamily="2" charset="-122"/>
                <a:ea typeface="方正仿宋简体" panose="02010601030101010101" pitchFamily="2" charset="-122"/>
              </a:rPr>
              <a:t>translation.It</a:t>
            </a:r>
            <a:r>
              <a:rPr lang="en-US" altLang="zh-CN" sz="1400" dirty="0">
                <a:solidFill>
                  <a:srgbClr val="404040"/>
                </a:solidFill>
                <a:latin typeface="方正仿宋简体" panose="02010601030101010101" pitchFamily="2" charset="-122"/>
                <a:ea typeface="方正仿宋简体" panose="02010601030101010101" pitchFamily="2" charset="-122"/>
              </a:rPr>
              <a:t> will give a</a:t>
            </a: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404040"/>
                </a:solidFill>
                <a:latin typeface="方正仿宋简体" panose="02010601030101010101" pitchFamily="2" charset="-122"/>
                <a:ea typeface="方正仿宋简体" panose="02010601030101010101" pitchFamily="2" charset="-122"/>
              </a:rPr>
              <a:t>Universal meaning  not a professional.  </a:t>
            </a:r>
            <a:endParaRPr lang="zh-CN" altLang="en-US" sz="1400" dirty="0">
              <a:solidFill>
                <a:srgbClr val="404040"/>
              </a:solidFill>
              <a:latin typeface="方正仿宋简体" panose="02010601030101010101" pitchFamily="2" charset="-122"/>
              <a:ea typeface="方正仿宋简体" panose="02010601030101010101" pitchFamily="2" charset="-122"/>
            </a:endParaRPr>
          </a:p>
        </p:txBody>
      </p:sp>
    </p:spTree>
  </p:cSld>
  <p:clrMapOvr>
    <a:masterClrMapping/>
  </p:clrMapOvr>
  <p:transition spd="slow" advClick="0" advTm="5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75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1" grpId="0"/>
      <p:bldP spid="3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3970" y="-13335"/>
            <a:ext cx="1635760" cy="6884035"/>
          </a:xfrm>
          <a:prstGeom prst="rect">
            <a:avLst/>
          </a:prstGeom>
          <a:solidFill>
            <a:srgbClr val="94BD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267756" y="1568130"/>
            <a:ext cx="5586944" cy="3721103"/>
            <a:chOff x="267756" y="457197"/>
            <a:chExt cx="5586944" cy="3721103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2186" b="22377"/>
            <a:stretch>
              <a:fillRect/>
            </a:stretch>
          </p:blipFill>
          <p:spPr>
            <a:xfrm>
              <a:off x="267756" y="457833"/>
              <a:ext cx="5586944" cy="3720467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267756" y="457197"/>
              <a:ext cx="5586944" cy="3721103"/>
            </a:xfrm>
            <a:prstGeom prst="rect">
              <a:avLst/>
            </a:prstGeom>
            <a:gradFill>
              <a:gsLst>
                <a:gs pos="0">
                  <a:schemeClr val="bg1">
                    <a:alpha val="75000"/>
                  </a:schemeClr>
                </a:gs>
                <a:gs pos="53000">
                  <a:schemeClr val="bg1">
                    <a:alpha val="2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073888" y="2483485"/>
            <a:ext cx="4145226" cy="628650"/>
            <a:chOff x="1449491" y="2432685"/>
            <a:chExt cx="3974679" cy="628650"/>
          </a:xfrm>
        </p:grpSpPr>
        <p:grpSp>
          <p:nvGrpSpPr>
            <p:cNvPr id="6" name="组合 5"/>
            <p:cNvGrpSpPr/>
            <p:nvPr/>
          </p:nvGrpSpPr>
          <p:grpSpPr>
            <a:xfrm>
              <a:off x="1449491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9" name="椭圆 8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82724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404040"/>
                    </a:solidFill>
                    <a:latin typeface="方正仿宋简体" panose="02010601030101010101" pitchFamily="2" charset="-122"/>
                    <a:ea typeface="方正仿宋简体" panose="02010601030101010101" pitchFamily="2" charset="-122"/>
                  </a:rPr>
                  <a:t>p</a:t>
                </a:r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18697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16" name="椭圆 15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82597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787903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19" name="椭圆 18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82597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404040"/>
                    </a:solidFill>
                    <a:latin typeface="方正仿宋简体" panose="02010601030101010101" pitchFamily="2" charset="-122"/>
                    <a:ea typeface="方正仿宋简体" panose="02010601030101010101" pitchFamily="2" charset="-122"/>
                  </a:rPr>
                  <a:t>l</a:t>
                </a:r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  <p:sp>
          <p:nvSpPr>
            <p:cNvPr id="22" name="椭圆 21"/>
            <p:cNvSpPr/>
            <p:nvPr/>
          </p:nvSpPr>
          <p:spPr>
            <a:xfrm>
              <a:off x="3457109" y="2432685"/>
              <a:ext cx="628650" cy="62865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404040"/>
                </a:solidFill>
                <a:latin typeface="方正仿宋简体" panose="02010601030101010101" pitchFamily="2" charset="-122"/>
                <a:ea typeface="方正仿宋简体" panose="02010601030101010101" pitchFamily="2" charset="-122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4126315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25" name="椭圆 24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>
                <a:off x="82724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404040"/>
                    </a:solidFill>
                    <a:latin typeface="方正仿宋简体" panose="02010601030101010101" pitchFamily="2" charset="-122"/>
                    <a:ea typeface="方正仿宋简体" panose="02010601030101010101" pitchFamily="2" charset="-122"/>
                  </a:rPr>
                  <a:t>a</a:t>
                </a:r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4795520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28" name="椭圆 27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82724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404040"/>
                    </a:solidFill>
                    <a:latin typeface="方正仿宋简体" panose="02010601030101010101" pitchFamily="2" charset="-122"/>
                    <a:ea typeface="方正仿宋简体" panose="02010601030101010101" pitchFamily="2" charset="-122"/>
                  </a:rPr>
                  <a:t>n</a:t>
                </a:r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</p:grpSp>
      <p:sp>
        <p:nvSpPr>
          <p:cNvPr id="31" name="文本框 30"/>
          <p:cNvSpPr txBox="1"/>
          <p:nvPr/>
        </p:nvSpPr>
        <p:spPr>
          <a:xfrm>
            <a:off x="7205469" y="1905000"/>
            <a:ext cx="4218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5400" b="1" dirty="0">
                <a:solidFill>
                  <a:srgbClr val="404040"/>
                </a:solidFill>
                <a:latin typeface="方正仿宋简体" panose="02010601030101010101" pitchFamily="2" charset="-122"/>
                <a:ea typeface="方正仿宋简体" panose="02010601030101010101" pitchFamily="2" charset="-122"/>
              </a:rPr>
              <a:t>PART 02</a:t>
            </a:r>
          </a:p>
        </p:txBody>
      </p:sp>
    </p:spTree>
    <p:extLst>
      <p:ext uri="{BB962C8B-B14F-4D97-AF65-F5344CB8AC3E}">
        <p14:creationId xmlns:p14="http://schemas.microsoft.com/office/powerpoint/2010/main" val="3032009444"/>
      </p:ext>
    </p:extLst>
  </p:cSld>
  <p:clrMapOvr>
    <a:masterClrMapping/>
  </p:clrMapOvr>
  <p:transition spd="slow" advClick="0" advTm="5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6445" y="0"/>
            <a:ext cx="754913" cy="1073888"/>
          </a:xfrm>
          <a:prstGeom prst="rect">
            <a:avLst/>
          </a:prstGeom>
          <a:solidFill>
            <a:srgbClr val="5C9A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419984" y="419984"/>
            <a:ext cx="467833" cy="467833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Bernard MT Condensed" panose="02050806060905020404" pitchFamily="18" charset="0"/>
              </a:rPr>
              <a:t>2</a:t>
            </a:r>
            <a:endParaRPr lang="zh-CN" altLang="en-US" b="1" dirty="0">
              <a:solidFill>
                <a:schemeClr val="bg1"/>
              </a:solidFill>
              <a:latin typeface="Bernard MT Condensed" panose="02050806060905020404" pitchFamily="18" charset="0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0" y="2481943"/>
            <a:ext cx="12205064" cy="4376057"/>
            <a:chOff x="-1" y="2481943"/>
            <a:chExt cx="12205064" cy="4376057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994" b="19090"/>
            <a:stretch>
              <a:fillRect/>
            </a:stretch>
          </p:blipFill>
          <p:spPr>
            <a:xfrm>
              <a:off x="0" y="2481943"/>
              <a:ext cx="12205063" cy="4376057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-1" y="2481943"/>
              <a:ext cx="12205063" cy="4376057"/>
            </a:xfrm>
            <a:prstGeom prst="rect">
              <a:avLst/>
            </a:prstGeom>
            <a:gradFill>
              <a:gsLst>
                <a:gs pos="0">
                  <a:schemeClr val="bg1">
                    <a:alpha val="75000"/>
                  </a:schemeClr>
                </a:gs>
                <a:gs pos="53000">
                  <a:schemeClr val="bg1">
                    <a:alpha val="2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9" name="椭圆 8"/>
          <p:cNvSpPr/>
          <p:nvPr/>
        </p:nvSpPr>
        <p:spPr>
          <a:xfrm>
            <a:off x="2851467" y="2989491"/>
            <a:ext cx="443885" cy="443885"/>
          </a:xfrm>
          <a:prstGeom prst="ellipse">
            <a:avLst/>
          </a:prstGeom>
          <a:solidFill>
            <a:srgbClr val="94BD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330261" y="1369454"/>
            <a:ext cx="7701198" cy="21919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4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So ,our group want to design a app like  education technology dictionary.</a:t>
            </a:r>
          </a:p>
          <a:p>
            <a:pPr>
              <a:lnSpc>
                <a:spcPct val="200000"/>
              </a:lnSpc>
            </a:pPr>
            <a:endParaRPr lang="en-US" altLang="zh-CN" sz="2400" spc="1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</p:spTree>
  </p:cSld>
  <p:clrMapOvr>
    <a:masterClrMapping/>
  </p:clrMapOvr>
  <p:transition spd="slow" advClick="0" advTm="5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3970" y="-13335"/>
            <a:ext cx="1635760" cy="6884035"/>
          </a:xfrm>
          <a:prstGeom prst="rect">
            <a:avLst/>
          </a:prstGeom>
          <a:solidFill>
            <a:srgbClr val="94BD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267756" y="1568130"/>
            <a:ext cx="5586944" cy="3721103"/>
            <a:chOff x="267756" y="457197"/>
            <a:chExt cx="5586944" cy="3721103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2186" b="22377"/>
            <a:stretch>
              <a:fillRect/>
            </a:stretch>
          </p:blipFill>
          <p:spPr>
            <a:xfrm>
              <a:off x="267756" y="457833"/>
              <a:ext cx="5586944" cy="3720467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267756" y="457197"/>
              <a:ext cx="5586944" cy="3721103"/>
            </a:xfrm>
            <a:prstGeom prst="rect">
              <a:avLst/>
            </a:prstGeom>
            <a:gradFill>
              <a:gsLst>
                <a:gs pos="0">
                  <a:schemeClr val="bg1">
                    <a:alpha val="75000"/>
                  </a:schemeClr>
                </a:gs>
                <a:gs pos="53000">
                  <a:schemeClr val="bg1">
                    <a:alpha val="2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073888" y="2483485"/>
            <a:ext cx="4145226" cy="628650"/>
            <a:chOff x="1449491" y="2432685"/>
            <a:chExt cx="3974679" cy="628650"/>
          </a:xfrm>
        </p:grpSpPr>
        <p:grpSp>
          <p:nvGrpSpPr>
            <p:cNvPr id="6" name="组合 5"/>
            <p:cNvGrpSpPr/>
            <p:nvPr/>
          </p:nvGrpSpPr>
          <p:grpSpPr>
            <a:xfrm>
              <a:off x="1449491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9" name="椭圆 8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82724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404040"/>
                    </a:solidFill>
                    <a:latin typeface="方正仿宋简体" panose="02010601030101010101" pitchFamily="2" charset="-122"/>
                    <a:ea typeface="方正仿宋简体" panose="02010601030101010101" pitchFamily="2" charset="-122"/>
                  </a:rPr>
                  <a:t>p</a:t>
                </a:r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18697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16" name="椭圆 15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82597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787903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19" name="椭圆 18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82597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404040"/>
                    </a:solidFill>
                    <a:latin typeface="方正仿宋简体" panose="02010601030101010101" pitchFamily="2" charset="-122"/>
                    <a:ea typeface="方正仿宋简体" panose="02010601030101010101" pitchFamily="2" charset="-122"/>
                  </a:rPr>
                  <a:t>l</a:t>
                </a:r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  <p:sp>
          <p:nvSpPr>
            <p:cNvPr id="22" name="椭圆 21"/>
            <p:cNvSpPr/>
            <p:nvPr/>
          </p:nvSpPr>
          <p:spPr>
            <a:xfrm>
              <a:off x="3457109" y="2432685"/>
              <a:ext cx="628650" cy="62865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404040"/>
                </a:solidFill>
                <a:latin typeface="方正仿宋简体" panose="02010601030101010101" pitchFamily="2" charset="-122"/>
                <a:ea typeface="方正仿宋简体" panose="02010601030101010101" pitchFamily="2" charset="-122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4126315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25" name="椭圆 24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>
                <a:off x="82724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404040"/>
                    </a:solidFill>
                    <a:latin typeface="方正仿宋简体" panose="02010601030101010101" pitchFamily="2" charset="-122"/>
                    <a:ea typeface="方正仿宋简体" panose="02010601030101010101" pitchFamily="2" charset="-122"/>
                  </a:rPr>
                  <a:t>a</a:t>
                </a:r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4795520" y="2432685"/>
              <a:ext cx="628650" cy="628650"/>
              <a:chOff x="8153400" y="1724025"/>
              <a:chExt cx="628650" cy="628650"/>
            </a:xfrm>
            <a:solidFill>
              <a:schemeClr val="bg1"/>
            </a:solidFill>
          </p:grpSpPr>
          <p:sp>
            <p:nvSpPr>
              <p:cNvPr id="28" name="椭圆 27"/>
              <p:cNvSpPr/>
              <p:nvPr/>
            </p:nvSpPr>
            <p:spPr>
              <a:xfrm>
                <a:off x="8153400" y="1724025"/>
                <a:ext cx="628650" cy="62865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8272463" y="1776740"/>
                <a:ext cx="4476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404040"/>
                    </a:solidFill>
                    <a:latin typeface="方正仿宋简体" panose="02010601030101010101" pitchFamily="2" charset="-122"/>
                    <a:ea typeface="方正仿宋简体" panose="02010601030101010101" pitchFamily="2" charset="-122"/>
                  </a:rPr>
                  <a:t>n</a:t>
                </a:r>
                <a:endParaRPr lang="zh-CN" altLang="en-US" sz="2800" dirty="0">
                  <a:solidFill>
                    <a:srgbClr val="404040"/>
                  </a:solidFill>
                  <a:latin typeface="方正仿宋简体" panose="02010601030101010101" pitchFamily="2" charset="-122"/>
                  <a:ea typeface="方正仿宋简体" panose="02010601030101010101" pitchFamily="2" charset="-122"/>
                </a:endParaRPr>
              </a:p>
            </p:txBody>
          </p:sp>
        </p:grpSp>
      </p:grpSp>
      <p:sp>
        <p:nvSpPr>
          <p:cNvPr id="31" name="文本框 30"/>
          <p:cNvSpPr txBox="1"/>
          <p:nvPr/>
        </p:nvSpPr>
        <p:spPr>
          <a:xfrm>
            <a:off x="7205469" y="1905000"/>
            <a:ext cx="4218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5400" b="1" dirty="0">
                <a:solidFill>
                  <a:srgbClr val="404040"/>
                </a:solidFill>
                <a:latin typeface="方正仿宋简体" panose="02010601030101010101" pitchFamily="2" charset="-122"/>
                <a:ea typeface="方正仿宋简体" panose="02010601030101010101" pitchFamily="2" charset="-122"/>
              </a:rPr>
              <a:t>PART 03</a:t>
            </a:r>
          </a:p>
        </p:txBody>
      </p:sp>
    </p:spTree>
    <p:extLst>
      <p:ext uri="{BB962C8B-B14F-4D97-AF65-F5344CB8AC3E}">
        <p14:creationId xmlns:p14="http://schemas.microsoft.com/office/powerpoint/2010/main" val="4262896876"/>
      </p:ext>
    </p:extLst>
  </p:cSld>
  <p:clrMapOvr>
    <a:masterClrMapping/>
  </p:clrMapOvr>
  <p:transition spd="slow" advClick="0" advTm="5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6445" y="0"/>
            <a:ext cx="754913" cy="1073888"/>
          </a:xfrm>
          <a:prstGeom prst="rect">
            <a:avLst/>
          </a:prstGeom>
          <a:solidFill>
            <a:srgbClr val="5C9A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419984" y="419984"/>
            <a:ext cx="467833" cy="467833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Bernard MT Condensed" panose="02050806060905020404" pitchFamily="18" charset="0"/>
              </a:rPr>
              <a:t>3</a:t>
            </a:r>
            <a:endParaRPr lang="zh-CN" altLang="en-US" b="1" dirty="0">
              <a:solidFill>
                <a:schemeClr val="bg1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587473" y="4776578"/>
            <a:ext cx="443885" cy="443885"/>
          </a:xfrm>
          <a:prstGeom prst="ellipse">
            <a:avLst/>
          </a:prstGeom>
          <a:solidFill>
            <a:srgbClr val="94BD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文本框 35"/>
          <p:cNvSpPr txBox="1"/>
          <p:nvPr/>
        </p:nvSpPr>
        <p:spPr>
          <a:xfrm>
            <a:off x="-248158" y="2828835"/>
            <a:ext cx="50165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The main </a:t>
            </a:r>
            <a:r>
              <a:rPr lang="en-US" altLang="zh-CN" sz="3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fuction</a:t>
            </a:r>
            <a:r>
              <a:rPr lang="en-US" altLang="zh-CN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 of the dictionary</a:t>
            </a:r>
            <a:endParaRPr lang="zh-CN" alt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思源宋体 CN Medium" panose="02020500000000000000" pitchFamily="18" charset="-122"/>
              <a:ea typeface="思源宋体 CN Medium" panose="02020500000000000000" pitchFamily="18" charset="-122"/>
            </a:endParaRPr>
          </a:p>
        </p:txBody>
      </p:sp>
      <p:sp>
        <p:nvSpPr>
          <p:cNvPr id="5" name="左大括号 4">
            <a:extLst>
              <a:ext uri="{FF2B5EF4-FFF2-40B4-BE49-F238E27FC236}">
                <a16:creationId xmlns:a16="http://schemas.microsoft.com/office/drawing/2014/main" id="{57D36E96-3DBC-4749-9454-6B1D8AF950B9}"/>
              </a:ext>
            </a:extLst>
          </p:cNvPr>
          <p:cNvSpPr/>
          <p:nvPr/>
        </p:nvSpPr>
        <p:spPr>
          <a:xfrm>
            <a:off x="4911971" y="653900"/>
            <a:ext cx="87732" cy="562891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5C57159-7012-405D-8794-1924A8724291}"/>
              </a:ext>
            </a:extLst>
          </p:cNvPr>
          <p:cNvSpPr txBox="1"/>
          <p:nvPr/>
        </p:nvSpPr>
        <p:spPr>
          <a:xfrm>
            <a:off x="5338916" y="653900"/>
            <a:ext cx="2374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Search words</a:t>
            </a:r>
            <a:endParaRPr lang="zh-CN" altLang="en-US" sz="28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EDF2D1C7-C473-428E-A639-0C42E38E93C3}"/>
              </a:ext>
            </a:extLst>
          </p:cNvPr>
          <p:cNvSpPr txBox="1"/>
          <p:nvPr/>
        </p:nvSpPr>
        <p:spPr>
          <a:xfrm>
            <a:off x="5143242" y="5682368"/>
            <a:ext cx="3972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Enrich your knowledges</a:t>
            </a:r>
            <a:endParaRPr lang="zh-CN" altLang="en-US" sz="2800" dirty="0"/>
          </a:p>
        </p:txBody>
      </p:sp>
    </p:spTree>
  </p:cSld>
  <p:clrMapOvr>
    <a:masterClrMapping/>
  </p:clrMapOvr>
  <p:transition spd="slow" advClick="0" advTm="5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6445" y="0"/>
            <a:ext cx="754913" cy="1073888"/>
          </a:xfrm>
          <a:prstGeom prst="rect">
            <a:avLst/>
          </a:prstGeom>
          <a:solidFill>
            <a:srgbClr val="5C9A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419984" y="419984"/>
            <a:ext cx="467833" cy="467833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Bernard MT Condensed" panose="02050806060905020404" pitchFamily="18" charset="0"/>
              </a:rPr>
              <a:t>3</a:t>
            </a:r>
            <a:endParaRPr lang="zh-CN" altLang="en-US" b="1" dirty="0">
              <a:solidFill>
                <a:schemeClr val="bg1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11413255" y="6054977"/>
            <a:ext cx="443885" cy="443885"/>
          </a:xfrm>
          <a:prstGeom prst="ellipse">
            <a:avLst/>
          </a:prstGeom>
          <a:solidFill>
            <a:srgbClr val="94BD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 rot="16200000">
            <a:off x="2571582" y="1046158"/>
            <a:ext cx="553998" cy="392152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First page</a:t>
            </a:r>
          </a:p>
        </p:txBody>
      </p:sp>
      <p:sp>
        <p:nvSpPr>
          <p:cNvPr id="5" name="左大括号 4">
            <a:extLst>
              <a:ext uri="{FF2B5EF4-FFF2-40B4-BE49-F238E27FC236}">
                <a16:creationId xmlns:a16="http://schemas.microsoft.com/office/drawing/2014/main" id="{BCF528DF-DC23-41F6-B462-2F7115D13817}"/>
              </a:ext>
            </a:extLst>
          </p:cNvPr>
          <p:cNvSpPr/>
          <p:nvPr/>
        </p:nvSpPr>
        <p:spPr>
          <a:xfrm>
            <a:off x="2920181" y="1073888"/>
            <a:ext cx="619432" cy="386606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14B3625-0A09-4A1A-BE29-DE274A7CEBC2}"/>
              </a:ext>
            </a:extLst>
          </p:cNvPr>
          <p:cNvSpPr/>
          <p:nvPr/>
        </p:nvSpPr>
        <p:spPr>
          <a:xfrm>
            <a:off x="3647039" y="956590"/>
            <a:ext cx="14866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bar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33D472D-B6B1-46E1-A421-47A993DD4BCD}"/>
              </a:ext>
            </a:extLst>
          </p:cNvPr>
          <p:cNvSpPr txBox="1"/>
          <p:nvPr/>
        </p:nvSpPr>
        <p:spPr>
          <a:xfrm>
            <a:off x="6767775" y="951615"/>
            <a:ext cx="2639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history record \hot word  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7BD81CE-0419-4808-B1C5-F45998A72743}"/>
              </a:ext>
            </a:extLst>
          </p:cNvPr>
          <p:cNvSpPr/>
          <p:nvPr/>
        </p:nvSpPr>
        <p:spPr>
          <a:xfrm>
            <a:off x="3647039" y="1844940"/>
            <a:ext cx="24795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related suggestion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5E4C2A2A-F09D-48AE-A7C6-2F4FAF5438A3}"/>
              </a:ext>
            </a:extLst>
          </p:cNvPr>
          <p:cNvCxnSpPr/>
          <p:nvPr/>
        </p:nvCxnSpPr>
        <p:spPr>
          <a:xfrm flipH="1">
            <a:off x="5289452" y="1226930"/>
            <a:ext cx="865842" cy="7036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id="{ADDCB6F0-3758-4292-B2C8-E2409268497E}"/>
              </a:ext>
            </a:extLst>
          </p:cNvPr>
          <p:cNvSpPr/>
          <p:nvPr/>
        </p:nvSpPr>
        <p:spPr>
          <a:xfrm>
            <a:off x="3647039" y="2797290"/>
            <a:ext cx="17139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Latest News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954C6C99-9C3E-4D78-A536-9F3D1F0B8752}"/>
              </a:ext>
            </a:extLst>
          </p:cNvPr>
          <p:cNvSpPr/>
          <p:nvPr/>
        </p:nvSpPr>
        <p:spPr>
          <a:xfrm>
            <a:off x="3647039" y="3703700"/>
            <a:ext cx="26101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Journal monograph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0E93BFD-284E-4AF2-966C-A440F0C074F7}"/>
              </a:ext>
            </a:extLst>
          </p:cNvPr>
          <p:cNvSpPr/>
          <p:nvPr/>
        </p:nvSpPr>
        <p:spPr>
          <a:xfrm>
            <a:off x="3647039" y="4592050"/>
            <a:ext cx="189987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Related Links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2AF16C3-863D-443C-ABB1-21A3A560DCAD}"/>
              </a:ext>
            </a:extLst>
          </p:cNvPr>
          <p:cNvSpPr txBox="1"/>
          <p:nvPr/>
        </p:nvSpPr>
        <p:spPr>
          <a:xfrm>
            <a:off x="6698168" y="2797290"/>
            <a:ext cx="37541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Research\policy\meeting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811D77D-7928-4421-9654-8CCF9E6375A5}"/>
              </a:ext>
            </a:extLst>
          </p:cNvPr>
          <p:cNvSpPr txBox="1"/>
          <p:nvPr/>
        </p:nvSpPr>
        <p:spPr>
          <a:xfrm>
            <a:off x="6698168" y="4592050"/>
            <a:ext cx="39108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websites of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ET,like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some “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中国教育系信息化”、“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AECT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</a:p>
        </p:txBody>
      </p:sp>
    </p:spTree>
  </p:cSld>
  <p:clrMapOvr>
    <a:masterClrMapping/>
  </p:clrMapOvr>
  <p:transition spd="slow" advClick="0" advTm="5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6445" y="0"/>
            <a:ext cx="754913" cy="1073888"/>
          </a:xfrm>
          <a:prstGeom prst="rect">
            <a:avLst/>
          </a:prstGeom>
          <a:solidFill>
            <a:srgbClr val="5C9A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419984" y="419984"/>
            <a:ext cx="467833" cy="467833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Bernard MT Condensed" panose="02050806060905020404" pitchFamily="18" charset="0"/>
              </a:rPr>
              <a:t>3</a:t>
            </a:r>
            <a:endParaRPr lang="zh-CN" altLang="en-US" b="1" dirty="0">
              <a:solidFill>
                <a:schemeClr val="bg1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11413255" y="6054977"/>
            <a:ext cx="443885" cy="443885"/>
          </a:xfrm>
          <a:prstGeom prst="ellipse">
            <a:avLst/>
          </a:prstGeom>
          <a:solidFill>
            <a:srgbClr val="94BD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 rot="16200000">
            <a:off x="3243431" y="1297291"/>
            <a:ext cx="553998" cy="392152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After Search </a:t>
            </a:r>
          </a:p>
        </p:txBody>
      </p:sp>
      <p:sp>
        <p:nvSpPr>
          <p:cNvPr id="5" name="左大括号 4">
            <a:extLst>
              <a:ext uri="{FF2B5EF4-FFF2-40B4-BE49-F238E27FC236}">
                <a16:creationId xmlns:a16="http://schemas.microsoft.com/office/drawing/2014/main" id="{BCF528DF-DC23-41F6-B462-2F7115D13817}"/>
              </a:ext>
            </a:extLst>
          </p:cNvPr>
          <p:cNvSpPr/>
          <p:nvPr/>
        </p:nvSpPr>
        <p:spPr>
          <a:xfrm>
            <a:off x="3751105" y="1507523"/>
            <a:ext cx="619432" cy="386606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14B3625-0A09-4A1A-BE29-DE274A7CEBC2}"/>
              </a:ext>
            </a:extLst>
          </p:cNvPr>
          <p:cNvSpPr/>
          <p:nvPr/>
        </p:nvSpPr>
        <p:spPr>
          <a:xfrm>
            <a:off x="4420761" y="1336418"/>
            <a:ext cx="3591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Chinese-English translation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7BD81CE-0419-4808-B1C5-F45998A72743}"/>
              </a:ext>
            </a:extLst>
          </p:cNvPr>
          <p:cNvSpPr/>
          <p:nvPr/>
        </p:nvSpPr>
        <p:spPr>
          <a:xfrm>
            <a:off x="4420761" y="2224768"/>
            <a:ext cx="392152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Institutional definition\experts opinion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DDCB6F0-3758-4292-B2C8-E2409268497E}"/>
              </a:ext>
            </a:extLst>
          </p:cNvPr>
          <p:cNvSpPr/>
          <p:nvPr/>
        </p:nvSpPr>
        <p:spPr>
          <a:xfrm>
            <a:off x="4420761" y="3177118"/>
            <a:ext cx="22429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history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954C6C99-9C3E-4D78-A536-9F3D1F0B8752}"/>
              </a:ext>
            </a:extLst>
          </p:cNvPr>
          <p:cNvSpPr/>
          <p:nvPr/>
        </p:nvSpPr>
        <p:spPr>
          <a:xfrm>
            <a:off x="4420761" y="5142759"/>
            <a:ext cx="7649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talks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C8A4E7D2-9238-43F1-AA98-E9A78A624193}"/>
              </a:ext>
            </a:extLst>
          </p:cNvPr>
          <p:cNvSpPr/>
          <p:nvPr/>
        </p:nvSpPr>
        <p:spPr>
          <a:xfrm>
            <a:off x="4420761" y="4114807"/>
            <a:ext cx="26869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knowledge structure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9DA059A-0621-4863-ACB7-2DB99B6944D4}"/>
              </a:ext>
            </a:extLst>
          </p:cNvPr>
          <p:cNvSpPr/>
          <p:nvPr/>
        </p:nvSpPr>
        <p:spPr>
          <a:xfrm>
            <a:off x="8075929" y="1347192"/>
            <a:ext cx="392152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Same meaning in different expression 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774506"/>
      </p:ext>
    </p:extLst>
  </p:cSld>
  <p:clrMapOvr>
    <a:masterClrMapping/>
  </p:clrMapOvr>
  <p:transition spd="slow" advClick="0" advTm="5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251</Words>
  <Application>Microsoft Office PowerPoint</Application>
  <PresentationFormat>宽屏</PresentationFormat>
  <Paragraphs>98</Paragraphs>
  <Slides>14</Slides>
  <Notes>14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4" baseType="lpstr">
      <vt:lpstr>Lato Medium</vt:lpstr>
      <vt:lpstr>方正仿宋简体</vt:lpstr>
      <vt:lpstr>思源宋体 CN Medium</vt:lpstr>
      <vt:lpstr>Arial</vt:lpstr>
      <vt:lpstr>Bernard MT Condensed</vt:lpstr>
      <vt:lpstr>Calibri</vt:lpstr>
      <vt:lpstr>Calibri Light</vt:lpstr>
      <vt:lpstr>Century Gothic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乡村旅游3</dc:title>
  <dc:creator>Administrator</dc:creator>
  <cp:lastModifiedBy>秦 雁坤</cp:lastModifiedBy>
  <cp:revision>44</cp:revision>
  <dcterms:created xsi:type="dcterms:W3CDTF">2018-09-27T02:21:00Z</dcterms:created>
  <dcterms:modified xsi:type="dcterms:W3CDTF">2019-10-08T14:12:52Z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2052-10.1.0.7670</vt:lpwstr>
  </property>
</Properties>
</file>

<file path=docProps/thumbnail.jpeg>
</file>